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12"/>
  </p:notesMasterIdLst>
  <p:sldIdLst>
    <p:sldId id="256" r:id="rId2"/>
    <p:sldId id="319" r:id="rId3"/>
    <p:sldId id="320" r:id="rId4"/>
    <p:sldId id="326" r:id="rId5"/>
    <p:sldId id="321" r:id="rId6"/>
    <p:sldId id="322" r:id="rId7"/>
    <p:sldId id="323" r:id="rId8"/>
    <p:sldId id="324" r:id="rId9"/>
    <p:sldId id="325" r:id="rId10"/>
    <p:sldId id="25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FFC000"/>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466" autoAdjust="0"/>
    <p:restoredTop sz="94660"/>
  </p:normalViewPr>
  <p:slideViewPr>
    <p:cSldViewPr snapToGrid="0">
      <p:cViewPr varScale="1">
        <p:scale>
          <a:sx n="85" d="100"/>
          <a:sy n="85" d="100"/>
        </p:scale>
        <p:origin x="802"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99B2C2-3260-4A16-8317-5FD4DBABC5AD}" type="datetimeFigureOut">
              <a:rPr lang="en-US" smtClean="0"/>
              <a:t>3/16/2025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15BBD8-364B-4CC4-ABDE-1B72168976B4}" type="slidenum">
              <a:rPr lang="en-US" smtClean="0"/>
              <a:t>‹#›</a:t>
            </a:fld>
            <a:endParaRPr lang="en-US"/>
          </a:p>
        </p:txBody>
      </p:sp>
    </p:spTree>
    <p:extLst>
      <p:ext uri="{BB962C8B-B14F-4D97-AF65-F5344CB8AC3E}">
        <p14:creationId xmlns:p14="http://schemas.microsoft.com/office/powerpoint/2010/main" val="4019361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615BBD8-364B-4CC4-ABDE-1B72168976B4}" type="slidenum">
              <a:rPr lang="en-US" smtClean="0"/>
              <a:t>2</a:t>
            </a:fld>
            <a:endParaRPr lang="en-US"/>
          </a:p>
        </p:txBody>
      </p:sp>
    </p:spTree>
    <p:extLst>
      <p:ext uri="{BB962C8B-B14F-4D97-AF65-F5344CB8AC3E}">
        <p14:creationId xmlns:p14="http://schemas.microsoft.com/office/powerpoint/2010/main" val="1799021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8D88BCF-CE4B-4DA2-AA27-2352B0669941}" type="datetime1">
              <a:rPr lang="en-US" smtClean="0"/>
              <a:t>3/16/2025</a:t>
            </a:fld>
            <a:endParaRPr lang="en-US"/>
          </a:p>
        </p:txBody>
      </p:sp>
      <p:sp>
        <p:nvSpPr>
          <p:cNvPr id="5" name="Footer Placeholder 4"/>
          <p:cNvSpPr>
            <a:spLocks noGrp="1"/>
          </p:cNvSpPr>
          <p:nvPr>
            <p:ph type="ftr" sz="quarter" idx="11"/>
          </p:nvPr>
        </p:nvSpPr>
        <p:spPr/>
        <p:txBody>
          <a:bodyPr/>
          <a:lstStyle/>
          <a:p>
            <a:r>
              <a:rPr lang="en-US"/>
              <a:t>KVAH Billing</a:t>
            </a:r>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74C1C8-F02A-43D6-B9C4-118B24C434E6}" type="datetime1">
              <a:rPr lang="en-US" smtClean="0"/>
              <a:t>3/16/2025</a:t>
            </a:fld>
            <a:endParaRPr lang="en-US"/>
          </a:p>
        </p:txBody>
      </p:sp>
      <p:sp>
        <p:nvSpPr>
          <p:cNvPr id="5" name="Footer Placeholder 4"/>
          <p:cNvSpPr>
            <a:spLocks noGrp="1"/>
          </p:cNvSpPr>
          <p:nvPr>
            <p:ph type="ftr" sz="quarter" idx="11"/>
          </p:nvPr>
        </p:nvSpPr>
        <p:spPr/>
        <p:txBody>
          <a:bodyPr/>
          <a:lstStyle/>
          <a:p>
            <a:r>
              <a:rPr lang="en-US"/>
              <a:t>KVAH Billing</a:t>
            </a:r>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DB045D-E2F7-449F-BF1F-695BC8B02B6F}" type="datetime1">
              <a:rPr lang="en-US" smtClean="0"/>
              <a:t>3/16/2025</a:t>
            </a:fld>
            <a:endParaRPr lang="en-US"/>
          </a:p>
        </p:txBody>
      </p:sp>
      <p:sp>
        <p:nvSpPr>
          <p:cNvPr id="5" name="Footer Placeholder 4"/>
          <p:cNvSpPr>
            <a:spLocks noGrp="1"/>
          </p:cNvSpPr>
          <p:nvPr>
            <p:ph type="ftr" sz="quarter" idx="11"/>
          </p:nvPr>
        </p:nvSpPr>
        <p:spPr/>
        <p:txBody>
          <a:bodyPr/>
          <a:lstStyle/>
          <a:p>
            <a:r>
              <a:rPr lang="en-US"/>
              <a:t>KVAH Billing</a:t>
            </a:r>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F:\Niranjan Work\A I S S M S\AISSMS PPT Profile Page\PPT Design 6\04.jpg04"/>
          <p:cNvPicPr>
            <a:picLocks noChangeAspect="1"/>
          </p:cNvPicPr>
          <p:nvPr userDrawn="1"/>
        </p:nvPicPr>
        <p:blipFill>
          <a:blip r:embed="rId2"/>
          <a:srcRect/>
          <a:stretch>
            <a:fillRect/>
          </a:stretch>
        </p:blipFill>
        <p:spPr>
          <a:xfrm>
            <a:off x="0" y="0"/>
            <a:ext cx="12186920" cy="6858635"/>
          </a:xfrm>
          <a:prstGeom prst="rect">
            <a:avLst/>
          </a:prstGeom>
        </p:spPr>
      </p:pic>
      <p:sp>
        <p:nvSpPr>
          <p:cNvPr id="2" name="Title 1"/>
          <p:cNvSpPr>
            <a:spLocks noGrp="1"/>
          </p:cNvSpPr>
          <p:nvPr>
            <p:ph type="title"/>
          </p:nvPr>
        </p:nvSpPr>
        <p:spPr>
          <a:xfrm>
            <a:off x="257287" y="510186"/>
            <a:ext cx="11350214" cy="856036"/>
          </a:xfrm>
        </p:spPr>
        <p:txBody>
          <a:bodyPr/>
          <a:lstStyle>
            <a:lvl1pPr>
              <a:defRPr b="1">
                <a:solidFill>
                  <a:srgbClr val="002060"/>
                </a:solidFill>
              </a:defRPr>
            </a:lvl1pPr>
          </a:lstStyle>
          <a:p>
            <a:r>
              <a:rPr lang="en-US" dirty="0"/>
              <a:t>Click to edit Master title style</a:t>
            </a:r>
          </a:p>
        </p:txBody>
      </p:sp>
      <p:sp>
        <p:nvSpPr>
          <p:cNvPr id="3" name="Content Placeholder 2"/>
          <p:cNvSpPr>
            <a:spLocks noGrp="1"/>
          </p:cNvSpPr>
          <p:nvPr>
            <p:ph idx="1"/>
          </p:nvPr>
        </p:nvSpPr>
        <p:spPr>
          <a:xfrm>
            <a:off x="257287" y="1527586"/>
            <a:ext cx="11834308" cy="478164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10232616" y="6481089"/>
            <a:ext cx="1012712" cy="365125"/>
          </a:xfrm>
        </p:spPr>
        <p:txBody>
          <a:bodyPr/>
          <a:lstStyle/>
          <a:p>
            <a:fld id="{B7ECAA2D-F9D5-4AAB-9191-40BF0C7233F9}" type="datetime1">
              <a:rPr lang="en-US" smtClean="0"/>
              <a:t>3/16/2025</a:t>
            </a:fld>
            <a:endParaRPr lang="en-US"/>
          </a:p>
        </p:txBody>
      </p:sp>
      <p:sp>
        <p:nvSpPr>
          <p:cNvPr id="5" name="Footer Placeholder 4"/>
          <p:cNvSpPr>
            <a:spLocks noGrp="1"/>
          </p:cNvSpPr>
          <p:nvPr>
            <p:ph type="ftr" sz="quarter" idx="11"/>
          </p:nvPr>
        </p:nvSpPr>
        <p:spPr>
          <a:xfrm>
            <a:off x="743772" y="6401370"/>
            <a:ext cx="4114800" cy="365125"/>
          </a:xfrm>
        </p:spPr>
        <p:txBody>
          <a:bodyPr/>
          <a:lstStyle>
            <a:lvl1pPr algn="l">
              <a:defRPr/>
            </a:lvl1pPr>
          </a:lstStyle>
          <a:p>
            <a:r>
              <a:rPr lang="en-US"/>
              <a:t>KVAH Billing</a:t>
            </a:r>
            <a:endParaRPr lang="en-US" dirty="0"/>
          </a:p>
        </p:txBody>
      </p:sp>
      <p:sp>
        <p:nvSpPr>
          <p:cNvPr id="6" name="Slide Number Placeholder 5"/>
          <p:cNvSpPr>
            <a:spLocks noGrp="1"/>
          </p:cNvSpPr>
          <p:nvPr>
            <p:ph type="sldNum" sz="quarter" idx="12"/>
          </p:nvPr>
        </p:nvSpPr>
        <p:spPr>
          <a:xfrm>
            <a:off x="11246821" y="6519134"/>
            <a:ext cx="721360" cy="265308"/>
          </a:xfrm>
        </p:spPr>
        <p:txBody>
          <a:bodyPr/>
          <a:lstStyle/>
          <a:p>
            <a:fld id="{9B618960-8005-486C-9A75-10CB2AAC16F9}" type="slidenum">
              <a:rPr lang="en-US" smtClean="0"/>
              <a:t>‹#›</a:t>
            </a:fld>
            <a:endParaRPr lang="en-US"/>
          </a:p>
        </p:txBody>
      </p:sp>
      <p:pic>
        <p:nvPicPr>
          <p:cNvPr id="8" name="Picture 7" descr="IOIT 2"/>
          <p:cNvPicPr/>
          <p:nvPr userDrawn="1"/>
        </p:nvPicPr>
        <p:blipFill>
          <a:blip r:embed="rId3" cstate="print">
            <a:extLst>
              <a:ext uri="{28A0092B-C50C-407E-A947-70E740481C1C}">
                <a14:useLocalDpi xmlns:a14="http://schemas.microsoft.com/office/drawing/2010/main" val="0"/>
              </a:ext>
            </a:extLst>
          </a:blip>
          <a:srcRect b="15068"/>
          <a:stretch>
            <a:fillRect/>
          </a:stretch>
        </p:blipFill>
        <p:spPr bwMode="auto">
          <a:xfrm>
            <a:off x="5125421" y="6401370"/>
            <a:ext cx="2098040" cy="38766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464183-3CED-4BFD-B1EE-8E1D99CE113E}" type="datetime1">
              <a:rPr lang="en-US" smtClean="0"/>
              <a:t>3/16/2025</a:t>
            </a:fld>
            <a:endParaRPr lang="en-US"/>
          </a:p>
        </p:txBody>
      </p:sp>
      <p:sp>
        <p:nvSpPr>
          <p:cNvPr id="5" name="Footer Placeholder 4"/>
          <p:cNvSpPr>
            <a:spLocks noGrp="1"/>
          </p:cNvSpPr>
          <p:nvPr>
            <p:ph type="ftr" sz="quarter" idx="11"/>
          </p:nvPr>
        </p:nvSpPr>
        <p:spPr/>
        <p:txBody>
          <a:bodyPr/>
          <a:lstStyle/>
          <a:p>
            <a:r>
              <a:rPr lang="en-US"/>
              <a:t>KVAH Billing</a:t>
            </a:r>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9E05FEB-5051-4574-A2FC-274E301CD6C3}" type="datetime1">
              <a:rPr lang="en-US" smtClean="0"/>
              <a:t>3/16/2025</a:t>
            </a:fld>
            <a:endParaRPr lang="en-US"/>
          </a:p>
        </p:txBody>
      </p:sp>
      <p:sp>
        <p:nvSpPr>
          <p:cNvPr id="6" name="Footer Placeholder 5"/>
          <p:cNvSpPr>
            <a:spLocks noGrp="1"/>
          </p:cNvSpPr>
          <p:nvPr>
            <p:ph type="ftr" sz="quarter" idx="11"/>
          </p:nvPr>
        </p:nvSpPr>
        <p:spPr/>
        <p:txBody>
          <a:bodyPr/>
          <a:lstStyle/>
          <a:p>
            <a:r>
              <a:rPr lang="en-US"/>
              <a:t>KVAH Billing</a:t>
            </a:r>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E6BD0BD-0D0B-4DBD-8772-816AF5B5005D}" type="datetime1">
              <a:rPr lang="en-US" smtClean="0"/>
              <a:t>3/16/2025</a:t>
            </a:fld>
            <a:endParaRPr lang="en-US"/>
          </a:p>
        </p:txBody>
      </p:sp>
      <p:sp>
        <p:nvSpPr>
          <p:cNvPr id="8" name="Footer Placeholder 7"/>
          <p:cNvSpPr>
            <a:spLocks noGrp="1"/>
          </p:cNvSpPr>
          <p:nvPr>
            <p:ph type="ftr" sz="quarter" idx="11"/>
          </p:nvPr>
        </p:nvSpPr>
        <p:spPr/>
        <p:txBody>
          <a:bodyPr/>
          <a:lstStyle/>
          <a:p>
            <a:r>
              <a:rPr lang="en-US"/>
              <a:t>KVAH Billing</a:t>
            </a:r>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51CC12C-2B9F-424F-AB2E-DBDB4C714413}" type="datetime1">
              <a:rPr lang="en-US" smtClean="0"/>
              <a:t>3/16/2025</a:t>
            </a:fld>
            <a:endParaRPr lang="en-US"/>
          </a:p>
        </p:txBody>
      </p:sp>
      <p:sp>
        <p:nvSpPr>
          <p:cNvPr id="4" name="Footer Placeholder 3"/>
          <p:cNvSpPr>
            <a:spLocks noGrp="1"/>
          </p:cNvSpPr>
          <p:nvPr>
            <p:ph type="ftr" sz="quarter" idx="11"/>
          </p:nvPr>
        </p:nvSpPr>
        <p:spPr/>
        <p:txBody>
          <a:bodyPr/>
          <a:lstStyle/>
          <a:p>
            <a:r>
              <a:rPr lang="en-US"/>
              <a:t>KVAH Billing</a:t>
            </a:r>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4CDD94-3DF6-4E84-A573-B1784C390F8A}" type="datetime1">
              <a:rPr lang="en-US" smtClean="0"/>
              <a:t>3/16/2025</a:t>
            </a:fld>
            <a:endParaRPr lang="en-US"/>
          </a:p>
        </p:txBody>
      </p:sp>
      <p:sp>
        <p:nvSpPr>
          <p:cNvPr id="3" name="Footer Placeholder 2"/>
          <p:cNvSpPr>
            <a:spLocks noGrp="1"/>
          </p:cNvSpPr>
          <p:nvPr>
            <p:ph type="ftr" sz="quarter" idx="11"/>
          </p:nvPr>
        </p:nvSpPr>
        <p:spPr/>
        <p:txBody>
          <a:bodyPr/>
          <a:lstStyle/>
          <a:p>
            <a:r>
              <a:rPr lang="en-US"/>
              <a:t>KVAH Billing</a:t>
            </a:r>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894D07-C0AC-4D2D-B8FA-1E2E9676975C}" type="datetime1">
              <a:rPr lang="en-US" smtClean="0"/>
              <a:t>3/16/2025</a:t>
            </a:fld>
            <a:endParaRPr lang="en-US"/>
          </a:p>
        </p:txBody>
      </p:sp>
      <p:sp>
        <p:nvSpPr>
          <p:cNvPr id="6" name="Footer Placeholder 5"/>
          <p:cNvSpPr>
            <a:spLocks noGrp="1"/>
          </p:cNvSpPr>
          <p:nvPr>
            <p:ph type="ftr" sz="quarter" idx="11"/>
          </p:nvPr>
        </p:nvSpPr>
        <p:spPr/>
        <p:txBody>
          <a:bodyPr/>
          <a:lstStyle/>
          <a:p>
            <a:r>
              <a:rPr lang="en-US"/>
              <a:t>KVAH Billing</a:t>
            </a:r>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5C9F2A-D7AA-4FD8-BFC1-8DFF3884E819}" type="datetime1">
              <a:rPr lang="en-US" smtClean="0"/>
              <a:t>3/16/2025</a:t>
            </a:fld>
            <a:endParaRPr lang="en-US"/>
          </a:p>
        </p:txBody>
      </p:sp>
      <p:sp>
        <p:nvSpPr>
          <p:cNvPr id="6" name="Footer Placeholder 5"/>
          <p:cNvSpPr>
            <a:spLocks noGrp="1"/>
          </p:cNvSpPr>
          <p:nvPr>
            <p:ph type="ftr" sz="quarter" idx="11"/>
          </p:nvPr>
        </p:nvSpPr>
        <p:spPr/>
        <p:txBody>
          <a:bodyPr/>
          <a:lstStyle/>
          <a:p>
            <a:r>
              <a:rPr lang="en-US"/>
              <a:t>KVAH Billing</a:t>
            </a:r>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18E0F2-79C9-45D7-80D6-2CB57ECC5CFD}" type="datetime1">
              <a:rPr lang="en-US" smtClean="0"/>
              <a:t>3/16/2025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KVAH Billing</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Niranjan Work\A I S S M S\AISSMS PPT Profile Page\PPT Design 6\01.jpg01"/>
          <p:cNvPicPr>
            <a:picLocks noChangeAspect="1"/>
          </p:cNvPicPr>
          <p:nvPr/>
        </p:nvPicPr>
        <p:blipFill>
          <a:blip r:embed="rId2"/>
          <a:srcRect/>
          <a:stretch>
            <a:fillRect/>
          </a:stretch>
        </p:blipFill>
        <p:spPr>
          <a:xfrm>
            <a:off x="1270" y="-317"/>
            <a:ext cx="12189460" cy="6859270"/>
          </a:xfrm>
          <a:prstGeom prst="rect">
            <a:avLst/>
          </a:prstGeom>
        </p:spPr>
      </p:pic>
      <p:sp>
        <p:nvSpPr>
          <p:cNvPr id="2" name="Title 1"/>
          <p:cNvSpPr>
            <a:spLocks noGrp="1"/>
          </p:cNvSpPr>
          <p:nvPr>
            <p:ph type="ctrTitle"/>
          </p:nvPr>
        </p:nvSpPr>
        <p:spPr>
          <a:xfrm>
            <a:off x="1670311" y="2879090"/>
            <a:ext cx="8851378" cy="1100455"/>
          </a:xfrm>
        </p:spPr>
        <p:txBody>
          <a:bodyPr>
            <a:normAutofit/>
          </a:bodyPr>
          <a:lstStyle/>
          <a:p>
            <a:r>
              <a:rPr lang="en-US" sz="4000" b="1" dirty="0">
                <a:solidFill>
                  <a:srgbClr val="FF0000"/>
                </a:solidFill>
              </a:rPr>
              <a:t>History and Evolution of Computer vision</a:t>
            </a:r>
          </a:p>
        </p:txBody>
      </p:sp>
      <p:sp>
        <p:nvSpPr>
          <p:cNvPr id="6" name="Title 1"/>
          <p:cNvSpPr txBox="1">
            <a:spLocks/>
          </p:cNvSpPr>
          <p:nvPr/>
        </p:nvSpPr>
        <p:spPr>
          <a:xfrm>
            <a:off x="1682489" y="4572000"/>
            <a:ext cx="8839200" cy="1214596"/>
          </a:xfrm>
          <a:prstGeom prst="rect">
            <a:avLst/>
          </a:prstGeom>
        </p:spPr>
        <p:style>
          <a:lnRef idx="2">
            <a:schemeClr val="dk1">
              <a:shade val="50000"/>
            </a:schemeClr>
          </a:lnRef>
          <a:fillRef idx="1">
            <a:schemeClr val="dk1"/>
          </a:fillRef>
          <a:effectRef idx="0">
            <a:schemeClr val="dk1"/>
          </a:effectRef>
          <a:fontRef idx="minor">
            <a:schemeClr val="lt1"/>
          </a:fontRef>
        </p:style>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dirty="0">
                <a:solidFill>
                  <a:schemeClr val="bg1"/>
                </a:solidFill>
                <a:latin typeface="Bahnschrift" panose="020B0502040204020203" charset="0"/>
                <a:sym typeface="+mn-ea"/>
              </a:rPr>
              <a:t> Name-Vedanti Kavitkar</a:t>
            </a:r>
          </a:p>
          <a:p>
            <a:r>
              <a:rPr lang="en-US" sz="1800" b="1" dirty="0">
                <a:solidFill>
                  <a:schemeClr val="bg1"/>
                </a:solidFill>
                <a:latin typeface="Bahnschrift" panose="020B0502040204020203" charset="0"/>
                <a:sym typeface="+mn-ea"/>
              </a:rPr>
              <a:t>Roll No-45</a:t>
            </a:r>
          </a:p>
          <a:p>
            <a:r>
              <a:rPr lang="en-US" sz="1800" b="1" dirty="0">
                <a:solidFill>
                  <a:schemeClr val="bg1"/>
                </a:solidFill>
                <a:latin typeface="Bahnschrift" panose="020B0502040204020203" charset="0"/>
                <a:sym typeface="+mn-ea"/>
              </a:rPr>
              <a:t>Class-TY[A]</a:t>
            </a:r>
          </a:p>
          <a:p>
            <a:endParaRPr lang="en-US" sz="1800" b="1" dirty="0">
              <a:solidFill>
                <a:schemeClr val="bg1"/>
              </a:solidFill>
              <a:latin typeface="Bahnschrift" panose="020B0502040204020203" charset="0"/>
              <a:sym typeface="+mn-ea"/>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24250" y="876301"/>
            <a:ext cx="5143499" cy="12954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Niranjan Work\A I S S M S\AISSMS PPT Profile Page\PPT Design 6\06.jpg06"/>
          <p:cNvPicPr>
            <a:picLocks noChangeAspect="1"/>
          </p:cNvPicPr>
          <p:nvPr/>
        </p:nvPicPr>
        <p:blipFill>
          <a:blip r:embed="rId2"/>
          <a:srcRect/>
          <a:stretch>
            <a:fillRect/>
          </a:stretch>
        </p:blipFill>
        <p:spPr>
          <a:xfrm>
            <a:off x="1270" y="-317"/>
            <a:ext cx="12189460" cy="6859270"/>
          </a:xfrm>
          <a:prstGeom prst="rect">
            <a:avLst/>
          </a:prstGeom>
        </p:spPr>
      </p:pic>
      <p:sp>
        <p:nvSpPr>
          <p:cNvPr id="2" name="Title 1"/>
          <p:cNvSpPr>
            <a:spLocks noGrp="1"/>
          </p:cNvSpPr>
          <p:nvPr>
            <p:ph type="ctrTitle"/>
          </p:nvPr>
        </p:nvSpPr>
        <p:spPr>
          <a:xfrm>
            <a:off x="1713865" y="3029585"/>
            <a:ext cx="8764905" cy="1100455"/>
          </a:xfrm>
        </p:spPr>
        <p:txBody>
          <a:bodyPr>
            <a:normAutofit/>
          </a:bodyPr>
          <a:lstStyle/>
          <a:p>
            <a:r>
              <a:rPr lang="en-US" b="1" dirty="0">
                <a:solidFill>
                  <a:srgbClr val="002060"/>
                </a:solidFill>
                <a:latin typeface="Bahnschrift" panose="020B0502040204020203" charset="0"/>
                <a:sym typeface="+mn-ea"/>
              </a:rPr>
              <a:t>Thank You</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Abstract</a:t>
            </a:r>
          </a:p>
        </p:txBody>
      </p:sp>
      <p:sp>
        <p:nvSpPr>
          <p:cNvPr id="5" name="Slide Number Placeholder 4"/>
          <p:cNvSpPr>
            <a:spLocks noGrp="1"/>
          </p:cNvSpPr>
          <p:nvPr>
            <p:ph type="sldNum" sz="quarter" idx="12"/>
          </p:nvPr>
        </p:nvSpPr>
        <p:spPr/>
        <p:txBody>
          <a:bodyPr/>
          <a:lstStyle/>
          <a:p>
            <a:fld id="{9B618960-8005-486C-9A75-10CB2AAC16F9}" type="slidenum">
              <a:rPr lang="en-US" smtClean="0"/>
              <a:pPr/>
              <a:t>2</a:t>
            </a:fld>
            <a:endParaRPr lang="en-US"/>
          </a:p>
        </p:txBody>
      </p:sp>
      <p:sp>
        <p:nvSpPr>
          <p:cNvPr id="3" name="Content Placeholder 2"/>
          <p:cNvSpPr>
            <a:spLocks noGrp="1"/>
          </p:cNvSpPr>
          <p:nvPr>
            <p:ph idx="1"/>
          </p:nvPr>
        </p:nvSpPr>
        <p:spPr/>
        <p:txBody>
          <a:bodyPr>
            <a:normAutofit/>
          </a:bodyPr>
          <a:lstStyle/>
          <a:p>
            <a:r>
              <a:rPr lang="en-US" sz="2000" dirty="0"/>
              <a:t>Computer vision, an important subfield of artificial intelligence, has developed rapidly over the past decade, transforming industries such as healthcare, autonomous vehicles, and robotics.</a:t>
            </a:r>
          </a:p>
          <a:p>
            <a:r>
              <a:rPr lang="en-US" sz="2000" dirty="0"/>
              <a:t>Computer vision, a field of artificial intelligence (AI) that enables machines to interpret and analyze visual data, has evolved significantly over the decades.</a:t>
            </a:r>
          </a:p>
          <a:p>
            <a:r>
              <a:rPr lang="en-US" sz="2000" dirty="0"/>
              <a:t>The origins of computer vision can be traced back to the 1960s when researchers began developing early image processing techniques.</a:t>
            </a:r>
          </a:p>
          <a:p>
            <a:r>
              <a:rPr lang="en-US" sz="2000" dirty="0"/>
              <a:t>In the 1970s and 1980s, advancements in pattern recognition and feature extraction laid the foundation for modern computer vision applications.</a:t>
            </a:r>
          </a:p>
          <a:p>
            <a:r>
              <a:rPr lang="en-US" sz="2000" dirty="0"/>
              <a:t>The 1990s and early 2000s saw the rise of machine learning-based approaches, improving object detection and classification.</a:t>
            </a:r>
          </a:p>
          <a:p>
            <a:r>
              <a:rPr lang="en-US" sz="2000" dirty="0"/>
              <a:t>With the emergence of deep learning in the 2010s, especially convolutional neural networks (CNNs), computer vision reached new heights in accuracy and efficiency. Today, it plays a vital role in various industries, including healthcare, security, autonomous vehicles, and robotics. </a:t>
            </a:r>
          </a:p>
        </p:txBody>
      </p:sp>
    </p:spTree>
    <p:extLst>
      <p:ext uri="{BB962C8B-B14F-4D97-AF65-F5344CB8AC3E}">
        <p14:creationId xmlns:p14="http://schemas.microsoft.com/office/powerpoint/2010/main" val="15824728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1E8BF-8108-10E5-3B94-0597BCBAE96C}"/>
              </a:ext>
            </a:extLst>
          </p:cNvPr>
          <p:cNvSpPr>
            <a:spLocks noGrp="1"/>
          </p:cNvSpPr>
          <p:nvPr>
            <p:ph type="title"/>
          </p:nvPr>
        </p:nvSpPr>
        <p:spPr/>
        <p:txBody>
          <a:bodyPr/>
          <a:lstStyle/>
          <a:p>
            <a:pPr algn="ctr"/>
            <a:r>
              <a:rPr lang="en-IN" dirty="0"/>
              <a:t>Introduction</a:t>
            </a:r>
          </a:p>
        </p:txBody>
      </p:sp>
      <p:sp>
        <p:nvSpPr>
          <p:cNvPr id="3" name="Content Placeholder 2">
            <a:extLst>
              <a:ext uri="{FF2B5EF4-FFF2-40B4-BE49-F238E27FC236}">
                <a16:creationId xmlns:a16="http://schemas.microsoft.com/office/drawing/2014/main" id="{6C077D7B-4470-D54D-E14D-B4F45F56CF9D}"/>
              </a:ext>
            </a:extLst>
          </p:cNvPr>
          <p:cNvSpPr>
            <a:spLocks noGrp="1"/>
          </p:cNvSpPr>
          <p:nvPr>
            <p:ph idx="1"/>
          </p:nvPr>
        </p:nvSpPr>
        <p:spPr/>
        <p:txBody>
          <a:bodyPr>
            <a:normAutofit/>
          </a:bodyPr>
          <a:lstStyle/>
          <a:p>
            <a:r>
              <a:rPr lang="en-US" sz="2400" dirty="0"/>
              <a:t>Computer vision, a branch of AI, aims to enable machines to interpret visual data. It began in the 1960s with basic image processing and evolved through pattern recognition (1970s-80s) and machine learning (1990s-2000s). The rise of deep learning, especially CNNs in the 2010s, revolutionized accuracy and efficiency. Today, computer vision is widely used in healthcare, security, and autonomous systems, with advancements in AI and real-time processing shaping its future. This study explores its historical evolution, key breakthroughs, and future prospects.</a:t>
            </a:r>
          </a:p>
          <a:p>
            <a:r>
              <a:rPr lang="en-IN" sz="2400" b="1" dirty="0"/>
              <a:t>Problem Statement</a:t>
            </a:r>
            <a:r>
              <a:rPr lang="en-US" sz="2400" dirty="0"/>
              <a:t>:</a:t>
            </a:r>
          </a:p>
          <a:p>
            <a:pPr marL="0" indent="0">
              <a:buNone/>
            </a:pPr>
            <a:r>
              <a:rPr lang="en-US" sz="2400" dirty="0"/>
              <a:t>Computer vision has evolved significantly, but challenges like computational cost, data dependency, and model interpretability persist. As its applications grow in healthcare, security, and automation, there is a need for more efficient and scalable solutions. This study explores its evolution, key breakthroughs, and future challenges.</a:t>
            </a:r>
            <a:endParaRPr lang="en-IN" sz="2400" dirty="0"/>
          </a:p>
        </p:txBody>
      </p:sp>
      <p:sp>
        <p:nvSpPr>
          <p:cNvPr id="4" name="Slide Number Placeholder 3">
            <a:extLst>
              <a:ext uri="{FF2B5EF4-FFF2-40B4-BE49-F238E27FC236}">
                <a16:creationId xmlns:a16="http://schemas.microsoft.com/office/drawing/2014/main" id="{DED4887E-7DF8-A2FA-F311-6E7521AD8FFD}"/>
              </a:ext>
            </a:extLst>
          </p:cNvPr>
          <p:cNvSpPr>
            <a:spLocks noGrp="1"/>
          </p:cNvSpPr>
          <p:nvPr>
            <p:ph type="sldNum" sz="quarter" idx="12"/>
          </p:nvPr>
        </p:nvSpPr>
        <p:spPr/>
        <p:txBody>
          <a:bodyPr/>
          <a:lstStyle/>
          <a:p>
            <a:fld id="{9B618960-8005-486C-9A75-10CB2AAC16F9}" type="slidenum">
              <a:rPr lang="en-US" smtClean="0"/>
              <a:t>3</a:t>
            </a:fld>
            <a:endParaRPr lang="en-US"/>
          </a:p>
        </p:txBody>
      </p:sp>
    </p:spTree>
    <p:extLst>
      <p:ext uri="{BB962C8B-B14F-4D97-AF65-F5344CB8AC3E}">
        <p14:creationId xmlns:p14="http://schemas.microsoft.com/office/powerpoint/2010/main" val="317039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812DD-ACA0-FA5B-8295-AB6D3136388A}"/>
              </a:ext>
            </a:extLst>
          </p:cNvPr>
          <p:cNvSpPr>
            <a:spLocks noGrp="1"/>
          </p:cNvSpPr>
          <p:nvPr>
            <p:ph type="title"/>
          </p:nvPr>
        </p:nvSpPr>
        <p:spPr/>
        <p:txBody>
          <a:bodyPr/>
          <a:lstStyle/>
          <a:p>
            <a:pPr algn="ctr"/>
            <a:r>
              <a:rPr lang="en-US" dirty="0"/>
              <a:t>History and Evolution of Computer Vision</a:t>
            </a:r>
            <a:endParaRPr lang="en-IN" dirty="0"/>
          </a:p>
        </p:txBody>
      </p:sp>
      <p:sp>
        <p:nvSpPr>
          <p:cNvPr id="4" name="Slide Number Placeholder 3">
            <a:extLst>
              <a:ext uri="{FF2B5EF4-FFF2-40B4-BE49-F238E27FC236}">
                <a16:creationId xmlns:a16="http://schemas.microsoft.com/office/drawing/2014/main" id="{030B3A22-95EC-C789-EC50-CEAFC203C253}"/>
              </a:ext>
            </a:extLst>
          </p:cNvPr>
          <p:cNvSpPr>
            <a:spLocks noGrp="1"/>
          </p:cNvSpPr>
          <p:nvPr>
            <p:ph type="sldNum" sz="quarter" idx="12"/>
          </p:nvPr>
        </p:nvSpPr>
        <p:spPr/>
        <p:txBody>
          <a:bodyPr/>
          <a:lstStyle/>
          <a:p>
            <a:fld id="{9B618960-8005-486C-9A75-10CB2AAC16F9}" type="slidenum">
              <a:rPr lang="en-US" smtClean="0"/>
              <a:t>4</a:t>
            </a:fld>
            <a:endParaRPr lang="en-US"/>
          </a:p>
        </p:txBody>
      </p:sp>
      <p:sp>
        <p:nvSpPr>
          <p:cNvPr id="5" name="Rectangle 1">
            <a:extLst>
              <a:ext uri="{FF2B5EF4-FFF2-40B4-BE49-F238E27FC236}">
                <a16:creationId xmlns:a16="http://schemas.microsoft.com/office/drawing/2014/main" id="{3CDF733C-9BEC-1E2F-36FB-FDFC3E84DC88}"/>
              </a:ext>
            </a:extLst>
          </p:cNvPr>
          <p:cNvSpPr>
            <a:spLocks noGrp="1" noChangeArrowheads="1"/>
          </p:cNvSpPr>
          <p:nvPr>
            <p:ph idx="1"/>
          </p:nvPr>
        </p:nvSpPr>
        <p:spPr bwMode="auto">
          <a:xfrm>
            <a:off x="257287" y="1102253"/>
            <a:ext cx="10273966"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1960s: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Early development of image processing techniques.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Initial research focused on enabling machines to interpret visual data.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1970s - 1980s: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Introduction of pattern recognition and feature extraction methods.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Foundations laid for object detection and classification.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1990s - Early 2000s: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Rise of machine learning-based approaches.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Significant improvements in object recognition and image analysis.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2010s (Deep Learning Era):</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Emergence of convolutional neural networks (CNNs).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Major breakthroughs in accuracy and efficiency of computer vision models.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Applications expanded to medical imaging, autonomous vehicles, and security.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Present and Future Trends: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Advancements driven by AI, large-scale datasets, and edge computing.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Increasing real-time applications in robotics, augmented reality, and automation.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Future research focuses on enhancing interpretability and reducing computational costs.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673060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285F7-B2BF-C1A2-BF1D-4E3D284044F3}"/>
              </a:ext>
            </a:extLst>
          </p:cNvPr>
          <p:cNvSpPr>
            <a:spLocks noGrp="1"/>
          </p:cNvSpPr>
          <p:nvPr>
            <p:ph type="title"/>
          </p:nvPr>
        </p:nvSpPr>
        <p:spPr/>
        <p:txBody>
          <a:bodyPr/>
          <a:lstStyle/>
          <a:p>
            <a:pPr algn="ctr"/>
            <a:r>
              <a:rPr lang="en-IN" dirty="0"/>
              <a:t>Research Questions and Objectives</a:t>
            </a:r>
          </a:p>
        </p:txBody>
      </p:sp>
      <p:sp>
        <p:nvSpPr>
          <p:cNvPr id="3" name="Content Placeholder 2">
            <a:extLst>
              <a:ext uri="{FF2B5EF4-FFF2-40B4-BE49-F238E27FC236}">
                <a16:creationId xmlns:a16="http://schemas.microsoft.com/office/drawing/2014/main" id="{DB631D76-BC87-FED9-DA37-85A52D776A63}"/>
              </a:ext>
            </a:extLst>
          </p:cNvPr>
          <p:cNvSpPr>
            <a:spLocks noGrp="1"/>
          </p:cNvSpPr>
          <p:nvPr>
            <p:ph idx="1"/>
          </p:nvPr>
        </p:nvSpPr>
        <p:spPr/>
        <p:txBody>
          <a:bodyPr>
            <a:normAutofit/>
          </a:bodyPr>
          <a:lstStyle/>
          <a:p>
            <a:pPr marL="0" indent="0">
              <a:buNone/>
            </a:pPr>
            <a:r>
              <a:rPr lang="en-US" sz="2000" b="1" dirty="0"/>
              <a:t>The key research questions include</a:t>
            </a:r>
            <a:r>
              <a:rPr lang="en-US" sz="2000" dirty="0"/>
              <a:t>:</a:t>
            </a:r>
          </a:p>
          <a:p>
            <a:pPr marL="0" indent="0">
              <a:buNone/>
            </a:pPr>
            <a:r>
              <a:rPr lang="en-US" sz="2000" dirty="0"/>
              <a:t>• What are the key milestones in the history and evolution of computer vision?</a:t>
            </a:r>
          </a:p>
          <a:p>
            <a:pPr marL="0" indent="0">
              <a:buNone/>
            </a:pPr>
            <a:r>
              <a:rPr lang="en-US" sz="2000" dirty="0"/>
              <a:t>• How have advancements in deep learning, data availability, and hardware capabilities shaped the field of computer vision?</a:t>
            </a:r>
          </a:p>
          <a:p>
            <a:pPr marL="0" indent="0">
              <a:buNone/>
            </a:pPr>
            <a:r>
              <a:rPr lang="en-US" sz="2000" dirty="0"/>
              <a:t>• What are the major challenges faced by computer vision systems today and how have they evolved?</a:t>
            </a:r>
          </a:p>
          <a:p>
            <a:pPr marL="0" indent="0">
              <a:buNone/>
            </a:pPr>
            <a:endParaRPr lang="en-US" sz="2000" dirty="0"/>
          </a:p>
          <a:p>
            <a:pPr marL="0" indent="0">
              <a:buNone/>
            </a:pPr>
            <a:r>
              <a:rPr lang="en-US" sz="2000" b="1" dirty="0"/>
              <a:t>The objectives of this research are:</a:t>
            </a:r>
          </a:p>
          <a:p>
            <a:pPr marL="0" indent="0">
              <a:buNone/>
            </a:pPr>
            <a:r>
              <a:rPr lang="en-US" sz="2000" dirty="0"/>
              <a:t>• To provide a comprehensive overview of the historical milestones and technological advancements in computer vision.</a:t>
            </a:r>
          </a:p>
          <a:p>
            <a:pPr marL="0" indent="0">
              <a:buNone/>
            </a:pPr>
            <a:r>
              <a:rPr lang="en-US" sz="2000" dirty="0"/>
              <a:t>• To analyze the role of deep learning, large-scale datasets, and hardware innovations in the evolution of the field.</a:t>
            </a:r>
          </a:p>
          <a:p>
            <a:pPr marL="0" indent="0">
              <a:buNone/>
            </a:pPr>
            <a:r>
              <a:rPr lang="en-US" sz="2000" dirty="0"/>
              <a:t>• To identify and explore the major challenges, such as interpretability, robustness, and ethical concerns, faced by modern computer vision systems.</a:t>
            </a:r>
            <a:endParaRPr lang="en-IN" sz="2000" dirty="0"/>
          </a:p>
        </p:txBody>
      </p:sp>
      <p:sp>
        <p:nvSpPr>
          <p:cNvPr id="4" name="Slide Number Placeholder 3">
            <a:extLst>
              <a:ext uri="{FF2B5EF4-FFF2-40B4-BE49-F238E27FC236}">
                <a16:creationId xmlns:a16="http://schemas.microsoft.com/office/drawing/2014/main" id="{3415A996-C097-DEE6-6551-E36A315E3822}"/>
              </a:ext>
            </a:extLst>
          </p:cNvPr>
          <p:cNvSpPr>
            <a:spLocks noGrp="1"/>
          </p:cNvSpPr>
          <p:nvPr>
            <p:ph type="sldNum" sz="quarter" idx="12"/>
          </p:nvPr>
        </p:nvSpPr>
        <p:spPr/>
        <p:txBody>
          <a:bodyPr/>
          <a:lstStyle/>
          <a:p>
            <a:fld id="{9B618960-8005-486C-9A75-10CB2AAC16F9}" type="slidenum">
              <a:rPr lang="en-US" smtClean="0"/>
              <a:t>5</a:t>
            </a:fld>
            <a:endParaRPr lang="en-US"/>
          </a:p>
        </p:txBody>
      </p:sp>
    </p:spTree>
    <p:extLst>
      <p:ext uri="{BB962C8B-B14F-4D97-AF65-F5344CB8AC3E}">
        <p14:creationId xmlns:p14="http://schemas.microsoft.com/office/powerpoint/2010/main" val="3020058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D377A-9C68-8A2B-03FD-31C6507B067D}"/>
              </a:ext>
            </a:extLst>
          </p:cNvPr>
          <p:cNvSpPr>
            <a:spLocks noGrp="1"/>
          </p:cNvSpPr>
          <p:nvPr>
            <p:ph type="title"/>
          </p:nvPr>
        </p:nvSpPr>
        <p:spPr/>
        <p:txBody>
          <a:bodyPr/>
          <a:lstStyle/>
          <a:p>
            <a:pPr algn="ctr"/>
            <a:r>
              <a:rPr lang="en-IN" dirty="0"/>
              <a:t>Significance of the Study and Literature Review</a:t>
            </a:r>
          </a:p>
        </p:txBody>
      </p:sp>
      <p:sp>
        <p:nvSpPr>
          <p:cNvPr id="3" name="Content Placeholder 2">
            <a:extLst>
              <a:ext uri="{FF2B5EF4-FFF2-40B4-BE49-F238E27FC236}">
                <a16:creationId xmlns:a16="http://schemas.microsoft.com/office/drawing/2014/main" id="{CBEB597A-E830-99BF-6DEC-8BA4A1C21FBA}"/>
              </a:ext>
            </a:extLst>
          </p:cNvPr>
          <p:cNvSpPr>
            <a:spLocks noGrp="1"/>
          </p:cNvSpPr>
          <p:nvPr>
            <p:ph idx="1"/>
          </p:nvPr>
        </p:nvSpPr>
        <p:spPr/>
        <p:txBody>
          <a:bodyPr>
            <a:normAutofit fontScale="92500" lnSpcReduction="10000"/>
          </a:bodyPr>
          <a:lstStyle/>
          <a:p>
            <a:r>
              <a:rPr lang="en-IN" b="1" dirty="0"/>
              <a:t>Significance of the Study</a:t>
            </a:r>
          </a:p>
          <a:p>
            <a:pPr marL="0" indent="0">
              <a:buNone/>
            </a:pPr>
            <a:r>
              <a:rPr lang="en-US" dirty="0"/>
              <a:t>This study explores the evolution of computer vision, highlighting key advancements and challenges. With applications in healthcare, security, and automation, it provides insights for improving AI-driven visual processing and guiding future research.</a:t>
            </a:r>
            <a:endParaRPr lang="en-IN" b="1" dirty="0"/>
          </a:p>
          <a:p>
            <a:pPr marL="0" indent="0">
              <a:buNone/>
            </a:pPr>
            <a:endParaRPr lang="en-IN" b="1" dirty="0"/>
          </a:p>
          <a:p>
            <a:r>
              <a:rPr lang="en-IN" b="1" dirty="0"/>
              <a:t>Literature Review</a:t>
            </a:r>
          </a:p>
          <a:p>
            <a:pPr marL="0" indent="0">
              <a:buNone/>
            </a:pPr>
            <a:r>
              <a:rPr lang="en-US" dirty="0"/>
              <a:t>Computer vision has evolved from early image processing (Roberts, 1963) to pattern recognition (Marr, 1982) and machine learning-based approaches (Viola &amp; Jones, 2001). The rise of deep learning, especially CNNs (</a:t>
            </a:r>
            <a:r>
              <a:rPr lang="en-US" dirty="0" err="1"/>
              <a:t>Krizhevsky</a:t>
            </a:r>
            <a:r>
              <a:rPr lang="en-US" dirty="0"/>
              <a:t> et al., 2012), revolutionized image analysis. Recent research focuses on improving efficiency, reducing computational costs, and enhancing model interpretability (Goodfellow et al., 2016). This review highlights key milestones and ongoing advancements shaping the future of computer vision.</a:t>
            </a:r>
            <a:endParaRPr lang="en-IN" b="1" dirty="0"/>
          </a:p>
          <a:p>
            <a:endParaRPr lang="en-IN" b="1" dirty="0"/>
          </a:p>
        </p:txBody>
      </p:sp>
      <p:sp>
        <p:nvSpPr>
          <p:cNvPr id="4" name="Slide Number Placeholder 3">
            <a:extLst>
              <a:ext uri="{FF2B5EF4-FFF2-40B4-BE49-F238E27FC236}">
                <a16:creationId xmlns:a16="http://schemas.microsoft.com/office/drawing/2014/main" id="{924A41BC-0B27-6FC3-6FDE-26D1600926B9}"/>
              </a:ext>
            </a:extLst>
          </p:cNvPr>
          <p:cNvSpPr>
            <a:spLocks noGrp="1"/>
          </p:cNvSpPr>
          <p:nvPr>
            <p:ph type="sldNum" sz="quarter" idx="12"/>
          </p:nvPr>
        </p:nvSpPr>
        <p:spPr/>
        <p:txBody>
          <a:bodyPr/>
          <a:lstStyle/>
          <a:p>
            <a:fld id="{9B618960-8005-486C-9A75-10CB2AAC16F9}" type="slidenum">
              <a:rPr lang="en-US" smtClean="0"/>
              <a:t>6</a:t>
            </a:fld>
            <a:endParaRPr lang="en-US"/>
          </a:p>
        </p:txBody>
      </p:sp>
    </p:spTree>
    <p:extLst>
      <p:ext uri="{BB962C8B-B14F-4D97-AF65-F5344CB8AC3E}">
        <p14:creationId xmlns:p14="http://schemas.microsoft.com/office/powerpoint/2010/main" val="3704749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FFF1A-E9C9-7535-D084-FA01D895C675}"/>
              </a:ext>
            </a:extLst>
          </p:cNvPr>
          <p:cNvSpPr>
            <a:spLocks noGrp="1"/>
          </p:cNvSpPr>
          <p:nvPr>
            <p:ph type="title"/>
          </p:nvPr>
        </p:nvSpPr>
        <p:spPr/>
        <p:txBody>
          <a:bodyPr/>
          <a:lstStyle/>
          <a:p>
            <a:pPr algn="ctr"/>
            <a:r>
              <a:rPr lang="en-IN" dirty="0"/>
              <a:t>Research Methodology</a:t>
            </a:r>
          </a:p>
        </p:txBody>
      </p:sp>
      <p:sp>
        <p:nvSpPr>
          <p:cNvPr id="3" name="Content Placeholder 2">
            <a:extLst>
              <a:ext uri="{FF2B5EF4-FFF2-40B4-BE49-F238E27FC236}">
                <a16:creationId xmlns:a16="http://schemas.microsoft.com/office/drawing/2014/main" id="{46596B9B-F8D2-58EA-A57B-1CF3C47DA5AE}"/>
              </a:ext>
            </a:extLst>
          </p:cNvPr>
          <p:cNvSpPr>
            <a:spLocks noGrp="1"/>
          </p:cNvSpPr>
          <p:nvPr>
            <p:ph idx="1"/>
          </p:nvPr>
        </p:nvSpPr>
        <p:spPr/>
        <p:txBody>
          <a:bodyPr>
            <a:noAutofit/>
          </a:bodyPr>
          <a:lstStyle/>
          <a:p>
            <a:pPr marL="0" indent="0">
              <a:buNone/>
            </a:pPr>
            <a:r>
              <a:rPr lang="en-US" dirty="0"/>
              <a:t>This study adopts a mixed-methods approach, combining both qualitative and quantitative research techniques to provide a comprehensive analysis of the history and evolution of computer vision.</a:t>
            </a:r>
          </a:p>
          <a:p>
            <a:pPr marL="0" indent="0">
              <a:buNone/>
            </a:pPr>
            <a:r>
              <a:rPr lang="en-US" dirty="0"/>
              <a:t>• Data Collection: A review of academic papers, industry reports, patents, and historical research articles will be conducted to trace the evolution of computer vision technologies.</a:t>
            </a:r>
          </a:p>
          <a:p>
            <a:pPr marL="0" indent="0">
              <a:buNone/>
            </a:pPr>
            <a:r>
              <a:rPr lang="en-US" dirty="0"/>
              <a:t>• Analysis Techniques: Quantitative data from historical trends in computer vision, such as model accuracy and computational efficiency, will be analyzed using statistical methods.</a:t>
            </a:r>
          </a:p>
          <a:p>
            <a:pPr marL="0" indent="0">
              <a:buNone/>
            </a:pPr>
            <a:r>
              <a:rPr lang="en-US" dirty="0"/>
              <a:t>• Tools: Python, TensorFlow, OpenCV, and AI-driven analytical frameworks.</a:t>
            </a:r>
            <a:endParaRPr lang="en-IN" dirty="0"/>
          </a:p>
        </p:txBody>
      </p:sp>
      <p:sp>
        <p:nvSpPr>
          <p:cNvPr id="4" name="Slide Number Placeholder 3">
            <a:extLst>
              <a:ext uri="{FF2B5EF4-FFF2-40B4-BE49-F238E27FC236}">
                <a16:creationId xmlns:a16="http://schemas.microsoft.com/office/drawing/2014/main" id="{DE6B1B47-8CEE-5A52-2102-8727FCD28588}"/>
              </a:ext>
            </a:extLst>
          </p:cNvPr>
          <p:cNvSpPr>
            <a:spLocks noGrp="1"/>
          </p:cNvSpPr>
          <p:nvPr>
            <p:ph type="sldNum" sz="quarter" idx="12"/>
          </p:nvPr>
        </p:nvSpPr>
        <p:spPr/>
        <p:txBody>
          <a:bodyPr/>
          <a:lstStyle/>
          <a:p>
            <a:fld id="{9B618960-8005-486C-9A75-10CB2AAC16F9}" type="slidenum">
              <a:rPr lang="en-US" smtClean="0"/>
              <a:t>7</a:t>
            </a:fld>
            <a:endParaRPr lang="en-US"/>
          </a:p>
        </p:txBody>
      </p:sp>
    </p:spTree>
    <p:extLst>
      <p:ext uri="{BB962C8B-B14F-4D97-AF65-F5344CB8AC3E}">
        <p14:creationId xmlns:p14="http://schemas.microsoft.com/office/powerpoint/2010/main" val="3930127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F22C9-5A5A-C98B-FAA4-34F6470E83E9}"/>
              </a:ext>
            </a:extLst>
          </p:cNvPr>
          <p:cNvSpPr>
            <a:spLocks noGrp="1"/>
          </p:cNvSpPr>
          <p:nvPr>
            <p:ph type="title"/>
          </p:nvPr>
        </p:nvSpPr>
        <p:spPr/>
        <p:txBody>
          <a:bodyPr/>
          <a:lstStyle/>
          <a:p>
            <a:pPr algn="ctr"/>
            <a:r>
              <a:rPr lang="en-IN" dirty="0"/>
              <a:t>Expected Outcomes and Impact</a:t>
            </a:r>
          </a:p>
        </p:txBody>
      </p:sp>
      <p:sp>
        <p:nvSpPr>
          <p:cNvPr id="3" name="Content Placeholder 2">
            <a:extLst>
              <a:ext uri="{FF2B5EF4-FFF2-40B4-BE49-F238E27FC236}">
                <a16:creationId xmlns:a16="http://schemas.microsoft.com/office/drawing/2014/main" id="{CA4CC527-52D8-2A79-F710-560867A0575C}"/>
              </a:ext>
            </a:extLst>
          </p:cNvPr>
          <p:cNvSpPr>
            <a:spLocks noGrp="1"/>
          </p:cNvSpPr>
          <p:nvPr>
            <p:ph idx="1"/>
          </p:nvPr>
        </p:nvSpPr>
        <p:spPr/>
        <p:txBody>
          <a:bodyPr>
            <a:normAutofit/>
          </a:bodyPr>
          <a:lstStyle/>
          <a:p>
            <a:pPr marL="0" indent="0">
              <a:buNone/>
            </a:pPr>
            <a:r>
              <a:rPr lang="en-US" sz="2400" dirty="0"/>
              <a:t>The purpose of this study is to provide a comprehensive historical overview of computer vision, where important milestones, challenges and emerging trends have been determined. Expected results include detailed timelines with technological advancements such as CNNs and geese, as well as insights into the gaps in interpretability, robustness and ethical concerns of the model. The effectiveness of this study is important for science by promoting responsible AI regulations by developing more efficient and ethical systems. Ultimately, this work will help promote both theoretical knowledge of computer vision technology and practical applications.</a:t>
            </a:r>
            <a:endParaRPr lang="en-IN" sz="2400" dirty="0"/>
          </a:p>
        </p:txBody>
      </p:sp>
      <p:sp>
        <p:nvSpPr>
          <p:cNvPr id="4" name="Slide Number Placeholder 3">
            <a:extLst>
              <a:ext uri="{FF2B5EF4-FFF2-40B4-BE49-F238E27FC236}">
                <a16:creationId xmlns:a16="http://schemas.microsoft.com/office/drawing/2014/main" id="{29936B7D-3CF2-C9B6-5F1D-DB129C8E5D3B}"/>
              </a:ext>
            </a:extLst>
          </p:cNvPr>
          <p:cNvSpPr>
            <a:spLocks noGrp="1"/>
          </p:cNvSpPr>
          <p:nvPr>
            <p:ph type="sldNum" sz="quarter" idx="12"/>
          </p:nvPr>
        </p:nvSpPr>
        <p:spPr/>
        <p:txBody>
          <a:bodyPr/>
          <a:lstStyle/>
          <a:p>
            <a:fld id="{9B618960-8005-486C-9A75-10CB2AAC16F9}" type="slidenum">
              <a:rPr lang="en-US" smtClean="0"/>
              <a:t>8</a:t>
            </a:fld>
            <a:endParaRPr lang="en-US"/>
          </a:p>
        </p:txBody>
      </p:sp>
    </p:spTree>
    <p:extLst>
      <p:ext uri="{BB962C8B-B14F-4D97-AF65-F5344CB8AC3E}">
        <p14:creationId xmlns:p14="http://schemas.microsoft.com/office/powerpoint/2010/main" val="2204910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FCC45-FB19-C482-9F4F-6E66DE846305}"/>
              </a:ext>
            </a:extLst>
          </p:cNvPr>
          <p:cNvSpPr>
            <a:spLocks noGrp="1"/>
          </p:cNvSpPr>
          <p:nvPr>
            <p:ph type="title"/>
          </p:nvPr>
        </p:nvSpPr>
        <p:spPr/>
        <p:txBody>
          <a:bodyPr/>
          <a:lstStyle/>
          <a:p>
            <a:pPr algn="ctr"/>
            <a:r>
              <a:rPr lang="en-IN" dirty="0"/>
              <a:t>References</a:t>
            </a:r>
          </a:p>
        </p:txBody>
      </p:sp>
      <p:sp>
        <p:nvSpPr>
          <p:cNvPr id="3" name="Content Placeholder 2">
            <a:extLst>
              <a:ext uri="{FF2B5EF4-FFF2-40B4-BE49-F238E27FC236}">
                <a16:creationId xmlns:a16="http://schemas.microsoft.com/office/drawing/2014/main" id="{57F0D362-77BB-A650-BB0F-6884AEC573F7}"/>
              </a:ext>
            </a:extLst>
          </p:cNvPr>
          <p:cNvSpPr>
            <a:spLocks noGrp="1"/>
          </p:cNvSpPr>
          <p:nvPr>
            <p:ph idx="1"/>
          </p:nvPr>
        </p:nvSpPr>
        <p:spPr/>
        <p:txBody>
          <a:bodyPr/>
          <a:lstStyle/>
          <a:p>
            <a:r>
              <a:rPr lang="en-IN" dirty="0"/>
              <a:t>LeCun, Y., Bengio, Y., &amp; Hinton, G. (2015). Deep learning. Nature,521(7553), 436–444.</a:t>
            </a:r>
          </a:p>
          <a:p>
            <a:r>
              <a:rPr lang="en-IN" dirty="0"/>
              <a:t>Goodfellow, I., Pouget-Abadie, J., Mirza, M., &amp; Xu, B. (2014). Generative adversarial nets. Advances in Neural Information Processing Systems, 27.</a:t>
            </a:r>
          </a:p>
          <a:p>
            <a:r>
              <a:rPr lang="en-IN" dirty="0"/>
              <a:t>Vaswani, A., </a:t>
            </a:r>
            <a:r>
              <a:rPr lang="en-IN" dirty="0" err="1"/>
              <a:t>Shazeer</a:t>
            </a:r>
            <a:r>
              <a:rPr lang="en-IN" dirty="0"/>
              <a:t>, N., Parmar, N., &amp; </a:t>
            </a:r>
            <a:r>
              <a:rPr lang="en-IN" dirty="0" err="1"/>
              <a:t>Uszkoreit</a:t>
            </a:r>
            <a:r>
              <a:rPr lang="en-IN" dirty="0"/>
              <a:t>, J. (2017). Attention is all you need. Advances in Neural Information Processing Systems, 30.</a:t>
            </a:r>
          </a:p>
        </p:txBody>
      </p:sp>
      <p:sp>
        <p:nvSpPr>
          <p:cNvPr id="4" name="Slide Number Placeholder 3">
            <a:extLst>
              <a:ext uri="{FF2B5EF4-FFF2-40B4-BE49-F238E27FC236}">
                <a16:creationId xmlns:a16="http://schemas.microsoft.com/office/drawing/2014/main" id="{62F3B943-500C-2D09-BC4F-FF16F8909BDC}"/>
              </a:ext>
            </a:extLst>
          </p:cNvPr>
          <p:cNvSpPr>
            <a:spLocks noGrp="1"/>
          </p:cNvSpPr>
          <p:nvPr>
            <p:ph type="sldNum" sz="quarter" idx="12"/>
          </p:nvPr>
        </p:nvSpPr>
        <p:spPr/>
        <p:txBody>
          <a:bodyPr/>
          <a:lstStyle/>
          <a:p>
            <a:fld id="{9B618960-8005-486C-9A75-10CB2AAC16F9}" type="slidenum">
              <a:rPr lang="en-US" smtClean="0"/>
              <a:t>9</a:t>
            </a:fld>
            <a:endParaRPr lang="en-US"/>
          </a:p>
        </p:txBody>
      </p:sp>
    </p:spTree>
    <p:extLst>
      <p:ext uri="{BB962C8B-B14F-4D97-AF65-F5344CB8AC3E}">
        <p14:creationId xmlns:p14="http://schemas.microsoft.com/office/powerpoint/2010/main" val="13945927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541</TotalTime>
  <Words>1074</Words>
  <Application>Microsoft Office PowerPoint</Application>
  <PresentationFormat>Widescreen</PresentationFormat>
  <Paragraphs>70</Paragraphs>
  <Slides>10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Bahnschrift</vt:lpstr>
      <vt:lpstr>Calibri</vt:lpstr>
      <vt:lpstr>Calibri Light</vt:lpstr>
      <vt:lpstr>Office Theme</vt:lpstr>
      <vt:lpstr>History and Evolution of Computer vision</vt:lpstr>
      <vt:lpstr>Abstract</vt:lpstr>
      <vt:lpstr>Introduction</vt:lpstr>
      <vt:lpstr>History and Evolution of Computer Vision</vt:lpstr>
      <vt:lpstr>Research Questions and Objectives</vt:lpstr>
      <vt:lpstr>Significance of the Study and Literature Review</vt:lpstr>
      <vt:lpstr>Research Methodology</vt:lpstr>
      <vt:lpstr>Expected Outcomes and Impact</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SACHIN</dc:creator>
  <cp:lastModifiedBy>Vedanti Kavitkar</cp:lastModifiedBy>
  <cp:revision>145</cp:revision>
  <dcterms:created xsi:type="dcterms:W3CDTF">2019-07-22T04:39:00Z</dcterms:created>
  <dcterms:modified xsi:type="dcterms:W3CDTF">2025-03-16T11:03:55Z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1033-11.2.0.8684</vt:lpwstr>
  </property>
</Properties>
</file>

<file path=docProps/thumbnail.jpeg>
</file>